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461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29B43-2CC0-47D1-9644-2971CFCAA041}" type="datetimeFigureOut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32574-C9F5-4EE0-BDD1-8576128119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4466C-F677-4A43-AFF1-D8156A61E090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1681F-20DB-4C81-AE3E-526CB122C8D9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AFC7E-A53B-4FCF-9473-141E472668C5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718ED-70BE-47D9-BFDD-03C8FA079C91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A2F15-C752-496D-A8EB-550EFEBBB553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C015F-A9BC-453A-A8AF-984B12F3E7CA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FDEB5-7694-4465-BD61-60634839C8A5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729C8-B509-49E4-97B4-E564F33D0E57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79384-5BCB-4B9E-A5F4-64001BE04C4A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A08AC-90D9-4AE7-86B4-777CD2FD0001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1F43C-9B52-466C-87A0-46463798E627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D80A5-3425-48FA-8F81-93CACD942F12}" type="datetime1">
              <a:rPr lang="en-US" smtClean="0"/>
              <a:pPr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76200"/>
          <a:ext cx="8915400" cy="6545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1"/>
                <a:gridCol w="3733800"/>
                <a:gridCol w="3505199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G1 </a:t>
                      </a:r>
                      <a:r>
                        <a:rPr lang="en-US" sz="85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en-US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G1 enriched</a:t>
                      </a:r>
                      <a:r>
                        <a:rPr lang="en-US" sz="85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pathways</a:t>
                      </a:r>
                      <a:r>
                        <a:rPr lang="en-US" sz="85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(with G1 Hypo gene sets)</a:t>
                      </a:r>
                      <a:endParaRPr lang="en-US" sz="85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G2 enriched</a:t>
                      </a:r>
                      <a:r>
                        <a:rPr lang="en-US" sz="85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pathways</a:t>
                      </a:r>
                      <a:r>
                        <a:rPr lang="en-US" sz="85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(with G1 Hyper gene sets)</a:t>
                      </a:r>
                      <a:endParaRPr lang="en-US" sz="85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ctr"/>
                      <a:r>
                        <a:rPr lang="en-US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B_CRLF2 </a:t>
                      </a:r>
                      <a:r>
                        <a:rPr lang="en-US" sz="85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lang="en-US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Non_B_CRLF2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GSEA[B_</a:t>
                      </a:r>
                      <a:r>
                        <a:rPr lang="en-US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CRLF2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u="sng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u="none" dirty="0" smtClean="0">
                          <a:solidFill>
                            <a:srgbClr val="0070C0"/>
                          </a:solidFill>
                          <a:effectLst/>
                        </a:rPr>
                        <a:t>B_CRLF2vsNon_B_CRLF2_Hypo (FDR 0.8859)</a:t>
                      </a:r>
                      <a:endParaRPr lang="en-US" sz="850" b="0" u="none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GSEA[Non_B_</a:t>
                      </a:r>
                      <a:r>
                        <a:rPr lang="en-US" sz="85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CRLF2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B_CRLF2vsNon_B_CRLF2_Hyper( FDR 1)</a:t>
                      </a:r>
                      <a:endParaRPr lang="en-US" sz="850" b="0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4340">
                <a:tc>
                  <a:txBody>
                    <a:bodyPr/>
                    <a:lstStyle/>
                    <a:p>
                      <a:pPr algn="ctr"/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B_ETV6 </a:t>
                      </a:r>
                      <a:r>
                        <a:rPr lang="en-US" sz="850" b="0" dirty="0" err="1" smtClean="0">
                          <a:solidFill>
                            <a:schemeClr val="tx1"/>
                          </a:solidFill>
                          <a:effectLst/>
                        </a:rPr>
                        <a:t>vs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 Non_B_ETV6</a:t>
                      </a:r>
                      <a:endParaRPr lang="en-US" sz="85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GSEA[B_ETV6]</a:t>
                      </a:r>
                    </a:p>
                    <a:p>
                      <a:pPr algn="ctr" fontAlgn="b"/>
                      <a:endParaRPr lang="en-US" sz="85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 fontAlgn="b"/>
                      <a:r>
                        <a:rPr lang="en-US" sz="1200" b="1" u="sng" dirty="0" smtClean="0">
                          <a:solidFill>
                            <a:srgbClr val="0070C0"/>
                          </a:solidFill>
                          <a:effectLst/>
                        </a:rPr>
                        <a:t>B_ETV6vsNon_B_ETV6_Hypo (FDR 0.18026)</a:t>
                      </a:r>
                    </a:p>
                    <a:p>
                      <a:pPr algn="ctr" fontAlgn="b"/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(p-value 0)</a:t>
                      </a:r>
                      <a:endParaRPr lang="en-US" sz="1200" b="1" u="sng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GSEA[Non_B_ETV6]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i="0" u="none" strike="noStrike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algn="ctr"/>
                      <a:r>
                        <a:rPr lang="en-US" sz="850" b="0" dirty="0" smtClean="0">
                          <a:solidFill>
                            <a:srgbClr val="0070C0"/>
                          </a:solidFill>
                          <a:effectLst/>
                        </a:rPr>
                        <a:t>B_ETV6vsNon_B_ETV6_Hyper(FDR 0.84604)</a:t>
                      </a:r>
                      <a:endParaRPr lang="en-US" sz="850" b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B_H50 </a:t>
                      </a: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Non_B_H50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</a:t>
                      </a:r>
                      <a:r>
                        <a:rPr lang="en-US" sz="850" dirty="0" smtClean="0">
                          <a:effectLst/>
                        </a:rPr>
                        <a:t>[B_H50]</a:t>
                      </a:r>
                    </a:p>
                    <a:p>
                      <a:pPr algn="ctr"/>
                      <a:endParaRPr lang="en-US" sz="850" b="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850" b="0" dirty="0" smtClean="0">
                          <a:solidFill>
                            <a:srgbClr val="0070C0"/>
                          </a:solidFill>
                          <a:effectLst/>
                        </a:rPr>
                        <a:t>B_H50vsNon_B_H50_Hypo (FDR 0.78119)</a:t>
                      </a:r>
                      <a:endParaRPr lang="en-US" sz="850" b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GSEA[Non_</a:t>
                      </a:r>
                      <a:r>
                        <a:rPr lang="en-US" sz="850" dirty="0" smtClean="0">
                          <a:effectLst/>
                        </a:rPr>
                        <a:t>B_H50]</a:t>
                      </a:r>
                    </a:p>
                    <a:p>
                      <a:pPr algn="ctr"/>
                      <a:endParaRPr lang="en-US" sz="850" b="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850" b="0" dirty="0" smtClean="0">
                          <a:solidFill>
                            <a:srgbClr val="0070C0"/>
                          </a:solidFill>
                          <a:effectLst/>
                        </a:rPr>
                        <a:t>B_H50vsNon_B_H50_Hyper (FDR</a:t>
                      </a:r>
                      <a:r>
                        <a:rPr lang="en-US" sz="850" b="0" baseline="0" dirty="0" smtClean="0">
                          <a:solidFill>
                            <a:srgbClr val="0070C0"/>
                          </a:solidFill>
                          <a:effectLst/>
                        </a:rPr>
                        <a:t> 0.96172)</a:t>
                      </a:r>
                      <a:endParaRPr lang="en-US" sz="850" b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B_MLL </a:t>
                      </a:r>
                      <a:r>
                        <a:rPr lang="en-US" sz="850" dirty="0" err="1" smtClean="0">
                          <a:effectLst/>
                        </a:rPr>
                        <a:t>vs</a:t>
                      </a:r>
                      <a:r>
                        <a:rPr lang="en-US" sz="850" dirty="0" smtClean="0">
                          <a:effectLst/>
                        </a:rPr>
                        <a:t> </a:t>
                      </a:r>
                      <a:r>
                        <a:rPr lang="en-US" sz="850" dirty="0" err="1" smtClean="0">
                          <a:effectLst/>
                        </a:rPr>
                        <a:t>Non_B_MLL</a:t>
                      </a:r>
                      <a:endParaRPr kumimoji="0" lang="en-US" sz="8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85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</a:t>
                      </a:r>
                      <a:r>
                        <a:rPr lang="en-US" sz="850" dirty="0" smtClean="0">
                          <a:effectLst/>
                        </a:rPr>
                        <a:t>[B_MLL]</a:t>
                      </a:r>
                      <a:endParaRPr lang="en-US" sz="85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en-US" sz="850" b="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850" b="0" dirty="0" err="1" smtClean="0">
                          <a:solidFill>
                            <a:srgbClr val="0070C0"/>
                          </a:solidFill>
                          <a:effectLst/>
                        </a:rPr>
                        <a:t>B_MLLvsNon_B_MLL_Hypo</a:t>
                      </a:r>
                      <a:r>
                        <a:rPr lang="en-US" sz="850" b="0" dirty="0" smtClean="0">
                          <a:solidFill>
                            <a:srgbClr val="0070C0"/>
                          </a:solidFill>
                          <a:effectLst/>
                        </a:rPr>
                        <a:t> (FDR 0.52844)</a:t>
                      </a:r>
                      <a:endParaRPr lang="en-US" sz="850" b="0" dirty="0">
                        <a:solidFill>
                          <a:srgbClr val="7030A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</a:t>
                      </a:r>
                      <a:r>
                        <a:rPr lang="en-US" sz="850" dirty="0" smtClean="0">
                          <a:effectLst/>
                        </a:rPr>
                        <a:t>[</a:t>
                      </a:r>
                      <a:r>
                        <a:rPr lang="en-US" sz="850" dirty="0" err="1" smtClean="0">
                          <a:effectLst/>
                        </a:rPr>
                        <a:t>Non_B_MLL</a:t>
                      </a:r>
                      <a:r>
                        <a:rPr lang="en-US" sz="850" dirty="0" smtClean="0">
                          <a:effectLst/>
                        </a:rPr>
                        <a:t>]</a:t>
                      </a:r>
                      <a:endParaRPr lang="en-US" sz="85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endParaRPr lang="en-US" sz="850" b="0" u="sng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1200" b="1" u="sng" dirty="0" err="1" smtClean="0">
                          <a:solidFill>
                            <a:srgbClr val="0070C0"/>
                          </a:solidFill>
                          <a:effectLst/>
                        </a:rPr>
                        <a:t>B_MLLvsNon_B_MLL_Hyper</a:t>
                      </a:r>
                      <a:r>
                        <a:rPr lang="en-US" sz="1200" b="1" u="sng" dirty="0" smtClean="0">
                          <a:solidFill>
                            <a:srgbClr val="0070C0"/>
                          </a:solidFill>
                          <a:effectLst/>
                        </a:rPr>
                        <a:t> (FDR 0.0016297)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(p-value 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0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</a:t>
                      </a:r>
                      <a:r>
                        <a:rPr lang="en-US" sz="850" dirty="0" smtClean="0">
                          <a:effectLst/>
                        </a:rPr>
                        <a:t>Nov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50" dirty="0" err="1" smtClean="0">
                          <a:effectLst/>
                        </a:rPr>
                        <a:t>vs</a:t>
                      </a:r>
                      <a:r>
                        <a:rPr lang="en-US" sz="850" dirty="0" smtClean="0">
                          <a:effectLst/>
                        </a:rPr>
                        <a:t> </a:t>
                      </a:r>
                      <a:r>
                        <a:rPr lang="en-US" sz="850" dirty="0" err="1" smtClean="0">
                          <a:effectLst/>
                        </a:rPr>
                        <a:t>Non_B_Nov</a:t>
                      </a:r>
                      <a:endParaRPr kumimoji="0" lang="en-US" sz="8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u="sng" dirty="0" smtClean="0">
                          <a:solidFill>
                            <a:schemeClr val="tx1"/>
                          </a:solidFill>
                          <a:effectLst/>
                        </a:rPr>
                        <a:t>GSEA</a:t>
                      </a:r>
                      <a:r>
                        <a:rPr lang="en-US" sz="850" u="sng" dirty="0" smtClean="0">
                          <a:effectLst/>
                        </a:rPr>
                        <a:t>[</a:t>
                      </a:r>
                      <a:r>
                        <a:rPr lang="en-US" sz="850" u="sng" dirty="0" err="1" smtClean="0">
                          <a:effectLst/>
                        </a:rPr>
                        <a:t>B_Nov</a:t>
                      </a:r>
                      <a:r>
                        <a:rPr lang="en-US" sz="850" u="sng" dirty="0" smtClean="0">
                          <a:effectLst/>
                        </a:rPr>
                        <a:t>]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u="none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B_NovvsNon_B_Nov_Hypo</a:t>
                      </a:r>
                      <a:r>
                        <a:rPr lang="en-US" sz="850" b="0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(FDR 0.65167)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u="sng" dirty="0" smtClean="0">
                          <a:solidFill>
                            <a:schemeClr val="tx1"/>
                          </a:solidFill>
                          <a:effectLst/>
                        </a:rPr>
                        <a:t>GSEA</a:t>
                      </a:r>
                      <a:r>
                        <a:rPr lang="en-US" sz="850" u="sng" dirty="0" smtClean="0">
                          <a:effectLst/>
                        </a:rPr>
                        <a:t>[</a:t>
                      </a:r>
                      <a:r>
                        <a:rPr lang="en-US" sz="850" u="sng" dirty="0" err="1" smtClean="0">
                          <a:effectLst/>
                        </a:rPr>
                        <a:t>Non_B_Nov</a:t>
                      </a:r>
                      <a:r>
                        <a:rPr lang="en-US" sz="850" u="sng" dirty="0" smtClean="0">
                          <a:effectLst/>
                        </a:rPr>
                        <a:t>]</a:t>
                      </a:r>
                      <a:endParaRPr lang="en-US" sz="850" b="0" u="sng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i="0" u="sng" strike="noStrike" baseline="0" dirty="0" smtClean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kern="1200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B_NovvsNon_B_Nov_Hyper</a:t>
                      </a:r>
                      <a:r>
                        <a:rPr lang="en-US" sz="1200" b="1" u="sng" kern="120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(FDR 0.071375)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(p-value 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0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</a:t>
                      </a:r>
                      <a:r>
                        <a:rPr lang="en-US" sz="850" dirty="0" smtClean="0">
                          <a:effectLst/>
                        </a:rPr>
                        <a:t>Oth_H47 </a:t>
                      </a:r>
                      <a:r>
                        <a:rPr lang="en-US" sz="850" dirty="0" err="1" smtClean="0">
                          <a:effectLst/>
                        </a:rPr>
                        <a:t>vs</a:t>
                      </a:r>
                      <a:r>
                        <a:rPr lang="en-US" sz="850" dirty="0" smtClean="0">
                          <a:effectLst/>
                        </a:rPr>
                        <a:t> Non_ B_Oth_H47</a:t>
                      </a:r>
                      <a:endParaRPr kumimoji="0" lang="en-US" sz="8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85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</a:t>
                      </a:r>
                      <a:r>
                        <a:rPr lang="en-US" sz="850" dirty="0" smtClean="0">
                          <a:effectLst/>
                        </a:rPr>
                        <a:t>Oth_H47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rgbClr val="0070C0"/>
                          </a:solidFill>
                          <a:effectLst/>
                        </a:rPr>
                        <a:t>B_Oth_H47vsNon_B_Oth_H47_Hypo (FDR 0.72778)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lang="en-US" sz="850" dirty="0" smtClean="0">
                          <a:effectLst/>
                        </a:rPr>
                        <a:t>Non_B_Oth_H47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rgbClr val="0070C0"/>
                          </a:solidFill>
                          <a:effectLst/>
                        </a:rPr>
                        <a:t>NA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0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B_Ph</a:t>
                      </a:r>
                      <a:r>
                        <a:rPr lang="en-US" sz="850" dirty="0" smtClean="0">
                          <a:effectLst/>
                        </a:rPr>
                        <a:t> </a:t>
                      </a:r>
                      <a:r>
                        <a:rPr lang="en-US" sz="850" dirty="0" err="1" smtClean="0">
                          <a:effectLst/>
                        </a:rPr>
                        <a:t>vs</a:t>
                      </a:r>
                      <a:r>
                        <a:rPr lang="en-US" sz="850" dirty="0" smtClean="0">
                          <a:effectLst/>
                        </a:rPr>
                        <a:t> Non_ </a:t>
                      </a:r>
                      <a:r>
                        <a:rPr lang="en-US" sz="850" dirty="0" err="1" smtClean="0">
                          <a:effectLst/>
                        </a:rPr>
                        <a:t>B_Ph</a:t>
                      </a:r>
                      <a:endParaRPr kumimoji="0" lang="en-US" sz="8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B_Ph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i="0" u="sng" strike="noStrike" dirty="0" smtClean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B_PhvsNon_B_Ph_Hypo</a:t>
                      </a:r>
                      <a:r>
                        <a:rPr lang="en-US" sz="1200" b="1" i="0" u="sng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(FDR 0.0063598)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(p-value 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lang="en-US" sz="850" dirty="0" err="1" smtClean="0">
                          <a:effectLst/>
                        </a:rPr>
                        <a:t>Non_B_Ph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kumimoji="0" lang="en-US" sz="8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US" sz="850" b="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en-US" sz="850" b="0" dirty="0" err="1" smtClean="0">
                          <a:solidFill>
                            <a:srgbClr val="0070C0"/>
                          </a:solidFill>
                          <a:effectLst/>
                        </a:rPr>
                        <a:t>B_PhvsNon_B_Ph_Hyper</a:t>
                      </a:r>
                      <a:r>
                        <a:rPr lang="en-US" sz="850" b="0" dirty="0" smtClean="0">
                          <a:solidFill>
                            <a:srgbClr val="0070C0"/>
                          </a:solidFill>
                          <a:effectLst/>
                        </a:rPr>
                        <a:t> (FDR 0.86678)</a:t>
                      </a:r>
                      <a:endParaRPr lang="en-US" sz="850" b="0" dirty="0"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062">
                <a:tc>
                  <a:txBody>
                    <a:bodyPr/>
                    <a:lstStyle/>
                    <a:p>
                      <a:pPr algn="ctr">
                        <a:spcBef>
                          <a:spcPct val="0"/>
                        </a:spcBef>
                      </a:pP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B_TCF3 </a:t>
                      </a: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Non_</a:t>
                      </a:r>
                      <a:r>
                        <a:rPr lang="en-US" sz="850" dirty="0" smtClean="0">
                          <a:effectLst/>
                        </a:rPr>
                        <a:t>B_TCF3</a:t>
                      </a:r>
                      <a:endParaRPr kumimoji="0" lang="en-US" sz="8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lang="en-US" sz="850" dirty="0" smtClean="0">
                          <a:effectLst/>
                        </a:rPr>
                        <a:t>B_TCF3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i="0" u="sng" strike="noStrike" baseline="0" dirty="0" smtClean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B_TCF3vsNon_B_TCF3_Hypo (FDR 0.11463)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200" b="1" u="sng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p-value 0.002959)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lang="en-US" sz="850" dirty="0" smtClean="0">
                          <a:effectLst/>
                        </a:rPr>
                        <a:t>Non_B_TCF3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B_TCF3vsNon_B_TCF3_Hyper (FDR 0.70969)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062">
                <a:tc>
                  <a:txBody>
                    <a:bodyPr/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T_all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B_all</a:t>
                      </a:r>
                      <a:endParaRPr kumimoji="0" lang="en-US" sz="8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T_all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i="0" u="sng" strike="noStrike" dirty="0" smtClean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T_allvsB_all_Hypo</a:t>
                      </a:r>
                      <a:r>
                        <a:rPr lang="en-US" sz="1200" b="1" i="0" u="sng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(FDR</a:t>
                      </a:r>
                      <a:r>
                        <a:rPr lang="en-US" sz="1200" b="1" i="0" u="sng" strike="noStrike" baseline="0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0.012995)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(p-value 0)</a:t>
                      </a:r>
                      <a:endParaRPr lang="en-US" sz="1200" b="1" i="0" u="sng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lang="en-US" sz="850" b="0" dirty="0" err="1" smtClean="0">
                          <a:solidFill>
                            <a:schemeClr val="dk1"/>
                          </a:solidFill>
                          <a:effectLst/>
                        </a:rPr>
                        <a:t>B_all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i="0" u="sng" strike="noStrike" dirty="0" smtClean="0">
                        <a:solidFill>
                          <a:srgbClr val="7030A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u="sng" strike="noStrike" dirty="0" err="1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T_allvsB_all_Hyper</a:t>
                      </a:r>
                      <a:r>
                        <a:rPr lang="en-US" sz="1200" b="1" i="0" u="sng" strike="noStrike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 (FDR 0.0009669)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sng" dirty="0" smtClean="0">
                          <a:solidFill>
                            <a:srgbClr val="FF0000"/>
                          </a:solidFill>
                          <a:effectLst/>
                        </a:rPr>
                        <a:t>(p-value 0)</a:t>
                      </a:r>
                      <a:endParaRPr lang="en-US" sz="1200" b="1" i="0" u="sng" strike="noStrike" dirty="0" smtClean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9062">
                <a:tc>
                  <a:txBody>
                    <a:bodyPr/>
                    <a:lstStyle/>
                    <a:p>
                      <a:pPr lvl="0" algn="ctr">
                        <a:spcBef>
                          <a:spcPct val="0"/>
                        </a:spcBef>
                      </a:pP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T_ETP </a:t>
                      </a: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vs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T_MLL_T</a:t>
                      </a:r>
                      <a:endParaRPr kumimoji="0" lang="en-US" sz="85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T_ETP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50" b="0" dirty="0" smtClean="0">
                        <a:solidFill>
                          <a:srgbClr val="7030A0"/>
                        </a:solidFill>
                        <a:effectLst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err="1" smtClean="0">
                          <a:solidFill>
                            <a:srgbClr val="0070C0"/>
                          </a:solidFill>
                          <a:effectLst/>
                        </a:rPr>
                        <a:t>T_ETPvsT_MLL_T_Hypo</a:t>
                      </a:r>
                      <a:r>
                        <a:rPr lang="en-US" sz="850" b="0" dirty="0" smtClean="0">
                          <a:solidFill>
                            <a:srgbClr val="0070C0"/>
                          </a:solidFill>
                          <a:effectLst/>
                        </a:rPr>
                        <a:t> (FDR 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GSEA[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T_MLL_T</a:t>
                      </a:r>
                      <a:r>
                        <a:rPr lang="en-US" sz="850" b="0" dirty="0" smtClean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5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5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T_ETPvsT_MLL_T_Hyper</a:t>
                      </a:r>
                      <a:r>
                        <a:rPr kumimoji="0" lang="en-US" sz="8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(FDR 0.57294)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1929</TotalTime>
  <Words>219</Words>
  <Application>Microsoft Office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MET_[B_CRLF2]</dc:title>
  <dc:creator/>
  <cp:lastModifiedBy>schen2</cp:lastModifiedBy>
  <cp:revision>249</cp:revision>
  <dcterms:created xsi:type="dcterms:W3CDTF">2006-08-16T00:00:00Z</dcterms:created>
  <dcterms:modified xsi:type="dcterms:W3CDTF">2011-01-26T20:44:10Z</dcterms:modified>
</cp:coreProperties>
</file>